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6" r:id="rId15"/>
    <p:sldId id="26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74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3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4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48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84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5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3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9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40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75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6/8/24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7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0E7AA8C2-8E8D-311D-BD72-5A7B5864B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03300" y="-1052423"/>
            <a:ext cx="6857999" cy="88836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FF096-EA51-5EDC-5B56-DBBF391E0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TR">
                <a:solidFill>
                  <a:srgbClr val="FFFFFF"/>
                </a:solidFill>
              </a:rPr>
              <a:t>Data Mining Final Project </a:t>
            </a:r>
            <a:br>
              <a:rPr lang="en-TR">
                <a:solidFill>
                  <a:srgbClr val="FFFFFF"/>
                </a:solidFill>
              </a:rPr>
            </a:br>
            <a:r>
              <a:rPr lang="en-TR">
                <a:solidFill>
                  <a:srgbClr val="FFFFFF"/>
                </a:solidFill>
              </a:rPr>
              <a:t>Car Sales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D83BC4-A03A-4B80-BE2E-AB1542AB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6F3D9A-452B-4940-9828-23E2DA52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C141C93-0464-49A4-80F9-CBA4B4732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FBE46EE-1DFB-4A24-A727-EABB7534F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2892A7AB-12E4-4169-836F-A0D0C91B7F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1F214575-72DE-4088-8694-62F426EF7D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70">
                  <a:extLst>
                    <a:ext uri="{FF2B5EF4-FFF2-40B4-BE49-F238E27FC236}">
                      <a16:creationId xmlns:a16="http://schemas.microsoft.com/office/drawing/2014/main" id="{DE02F19E-EAED-436A-985B-21E4AFF3EC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748F1F2-C6CE-4B1D-BC12-02955EA2B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80A5916D-E677-43F6-96A9-E16E5A843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69">
                  <a:extLst>
                    <a:ext uri="{FF2B5EF4-FFF2-40B4-BE49-F238E27FC236}">
                      <a16:creationId xmlns:a16="http://schemas.microsoft.com/office/drawing/2014/main" id="{115C4984-068B-47EF-9298-FC8384998B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8E1D9610-842B-4FB4-912A-67F61723EBF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AE4E2B54-51A6-2AE2-49CC-9639C0835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19726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/>
              <a:t>Explanatory Data Analysis </a:t>
            </a:r>
            <a:br>
              <a:rPr lang="en-TR"/>
            </a:br>
            <a:r>
              <a:rPr lang="en-TR" sz="2200"/>
              <a:t>Data Cleaning – Feature Explore</a:t>
            </a:r>
            <a:endParaRPr lang="en-TR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337959"/>
            <a:ext cx="10947228" cy="60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R" dirty="0"/>
              <a:t>Top 5 selling car brands are Ford, Chevrolet, Nissan, Toyota, and Dodge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065392B-9B83-43DD-BF6A-D1694476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353" y="2109177"/>
            <a:ext cx="7705294" cy="463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3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/>
              <a:t>Explanatory Data Analysis </a:t>
            </a:r>
            <a:br>
              <a:rPr lang="en-TR"/>
            </a:br>
            <a:r>
              <a:rPr lang="en-TR" sz="2200"/>
              <a:t>Data Cleaning – Feature Explore</a:t>
            </a:r>
            <a:endParaRPr lang="en-TR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337959"/>
            <a:ext cx="10947228" cy="60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R" dirty="0"/>
              <a:t>Car sale mostly done by the first quarter of the year or summer time.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E05A280-1E54-BA44-8468-C5D7C15D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45" y="2109177"/>
            <a:ext cx="7388773" cy="459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52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/>
              <a:t>Explanatory Data Analysis </a:t>
            </a:r>
            <a:br>
              <a:rPr lang="en-TR"/>
            </a:br>
            <a:r>
              <a:rPr lang="en-TR" sz="2200"/>
              <a:t>Data Cleaning – Feature Explore</a:t>
            </a:r>
            <a:endParaRPr lang="en-TR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337959"/>
            <a:ext cx="10947228" cy="60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R" dirty="0"/>
              <a:t>Mostly under 100K miles odomoter cars are selected to be sold.</a:t>
            </a:r>
          </a:p>
        </p:txBody>
      </p:sp>
      <p:pic>
        <p:nvPicPr>
          <p:cNvPr id="7" name="Picture 6" descr="A graph of cars sold based on odometer readings&#10;&#10;Description automatically generated">
            <a:extLst>
              <a:ext uri="{FF2B5EF4-FFF2-40B4-BE49-F238E27FC236}">
                <a16:creationId xmlns:a16="http://schemas.microsoft.com/office/drawing/2014/main" id="{E40CC3FE-2091-F239-4CEC-D5DFC717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54" y="2206695"/>
            <a:ext cx="7140146" cy="45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/>
              <a:t>Explanatory Data Analysis </a:t>
            </a:r>
            <a:br>
              <a:rPr lang="en-TR"/>
            </a:br>
            <a:r>
              <a:rPr lang="en-TR" sz="2200"/>
              <a:t>Data Cleaning – Feature Explore</a:t>
            </a:r>
            <a:endParaRPr lang="en-TR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337959"/>
            <a:ext cx="10947228" cy="60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R" dirty="0"/>
              <a:t>Top body type selected to be bought by the customers are sedan and SUV</a:t>
            </a:r>
          </a:p>
        </p:txBody>
      </p:sp>
      <p:pic>
        <p:nvPicPr>
          <p:cNvPr id="6" name="Picture 5" descr="A graph of a car body type&#10;&#10;Description automatically generated">
            <a:extLst>
              <a:ext uri="{FF2B5EF4-FFF2-40B4-BE49-F238E27FC236}">
                <a16:creationId xmlns:a16="http://schemas.microsoft.com/office/drawing/2014/main" id="{05560FE5-E273-91BD-0D6B-2823F1F17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789" y="2109177"/>
            <a:ext cx="8268175" cy="470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7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Explanatory Data Analysis </a:t>
            </a:r>
            <a:br>
              <a:rPr lang="en-TR" dirty="0"/>
            </a:br>
            <a:r>
              <a:rPr lang="en-TR" sz="2200" dirty="0"/>
              <a:t>Data Cleaning – Feature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378" y="4513648"/>
            <a:ext cx="2359281" cy="604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R" dirty="0"/>
              <a:t>Car Sales by State</a:t>
            </a:r>
          </a:p>
        </p:txBody>
      </p:sp>
      <p:pic>
        <p:nvPicPr>
          <p:cNvPr id="4098" name="Picture 2" descr="Car Sales by State">
            <a:extLst>
              <a:ext uri="{FF2B5EF4-FFF2-40B4-BE49-F238E27FC236}">
                <a16:creationId xmlns:a16="http://schemas.microsoft.com/office/drawing/2014/main" id="{CBBA28FE-CA88-AFCB-3BA2-C2C89A689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8" y="1345215"/>
            <a:ext cx="5707962" cy="31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37C53BF-2BAC-5F26-C3F1-7E36618D5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634" y="1345215"/>
            <a:ext cx="5407628" cy="31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813945-0BDF-1496-E330-1451D38FE125}"/>
              </a:ext>
            </a:extLst>
          </p:cNvPr>
          <p:cNvSpPr txBox="1">
            <a:spLocks/>
          </p:cNvSpPr>
          <p:nvPr/>
        </p:nvSpPr>
        <p:spPr>
          <a:xfrm>
            <a:off x="8024513" y="4487790"/>
            <a:ext cx="2359281" cy="604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TR" dirty="0"/>
              <a:t>Car Sales by Color</a:t>
            </a:r>
          </a:p>
        </p:txBody>
      </p:sp>
    </p:spTree>
    <p:extLst>
      <p:ext uri="{BB962C8B-B14F-4D97-AF65-F5344CB8AC3E}">
        <p14:creationId xmlns:p14="http://schemas.microsoft.com/office/powerpoint/2010/main" val="85622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Explanatory Data Analysis </a:t>
            </a:r>
            <a:br>
              <a:rPr lang="en-TR" dirty="0"/>
            </a:br>
            <a:r>
              <a:rPr lang="en-TR" sz="2200" dirty="0"/>
              <a:t>Data Cleaning – Feature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378" y="4513648"/>
            <a:ext cx="2571406" cy="604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TR" dirty="0"/>
              <a:t>Car Sales by Interior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813945-0BDF-1496-E330-1451D38FE125}"/>
              </a:ext>
            </a:extLst>
          </p:cNvPr>
          <p:cNvSpPr txBox="1">
            <a:spLocks/>
          </p:cNvSpPr>
          <p:nvPr/>
        </p:nvSpPr>
        <p:spPr>
          <a:xfrm>
            <a:off x="8024513" y="4487790"/>
            <a:ext cx="3178087" cy="604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TR" dirty="0"/>
              <a:t>Car Sales by Selling Price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D1F31C-D3FE-60C7-0A2A-A416F2E6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371935"/>
            <a:ext cx="5468615" cy="311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803D2F3-AE91-52E7-2760-F150725D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751" y="1438047"/>
            <a:ext cx="5725259" cy="304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56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Explanatory Data Analysis </a:t>
            </a:r>
            <a:br>
              <a:rPr lang="en-TR" dirty="0"/>
            </a:br>
            <a:r>
              <a:rPr lang="en-TR" sz="2200" dirty="0"/>
              <a:t>Data Cleaning – Feature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366" y="5559226"/>
            <a:ext cx="4776527" cy="604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TR" dirty="0"/>
              <a:t>Ford Models by the Sale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813945-0BDF-1496-E330-1451D38FE125}"/>
              </a:ext>
            </a:extLst>
          </p:cNvPr>
          <p:cNvSpPr txBox="1">
            <a:spLocks/>
          </p:cNvSpPr>
          <p:nvPr/>
        </p:nvSpPr>
        <p:spPr>
          <a:xfrm>
            <a:off x="6759901" y="5559226"/>
            <a:ext cx="4611561" cy="60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TR" dirty="0"/>
              <a:t>Chevrolet Models by the Sale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23BE082-1CAA-C1B5-C73A-406D0810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9" y="1438046"/>
            <a:ext cx="5308065" cy="40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7849938-6189-3226-30FE-5081C786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558" y="1438046"/>
            <a:ext cx="5070248" cy="40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259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Explanatory Data Analysis </a:t>
            </a:r>
            <a:br>
              <a:rPr lang="en-TR" dirty="0"/>
            </a:br>
            <a:r>
              <a:rPr lang="en-TR" sz="2200" dirty="0"/>
              <a:t>Data Cleaning – Feature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400000">
            <a:off x="7030142" y="3658172"/>
            <a:ext cx="3967372" cy="604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TR" dirty="0"/>
              <a:t>Nissan Models by the Sale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90BFA7A-7F46-6CE3-7BCD-6E8932E1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00" y="1281313"/>
            <a:ext cx="7561476" cy="528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03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Model Evaluation</a:t>
            </a:r>
            <a:br>
              <a:rPr lang="en-TR" dirty="0"/>
            </a:br>
            <a:r>
              <a:rPr lang="en-TR" sz="2200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289488"/>
            <a:ext cx="10213200" cy="2021102"/>
          </a:xfrm>
        </p:spPr>
        <p:txBody>
          <a:bodyPr>
            <a:normAutofit fontScale="85000" lnSpcReduction="10000"/>
          </a:bodyPr>
          <a:lstStyle/>
          <a:p>
            <a:r>
              <a:rPr lang="tr-TR" dirty="0"/>
              <a:t>Since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a </a:t>
            </a:r>
            <a:r>
              <a:rPr lang="tr-TR" dirty="0" err="1"/>
              <a:t>clean</a:t>
            </a:r>
            <a:r>
              <a:rPr lang="tr-TR" dirty="0"/>
              <a:t> data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label</a:t>
            </a:r>
            <a:r>
              <a:rPr lang="tr-TR" dirty="0"/>
              <a:t> </a:t>
            </a:r>
            <a:r>
              <a:rPr lang="tr-TR" dirty="0" err="1"/>
              <a:t>encoder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encode</a:t>
            </a:r>
            <a:r>
              <a:rPr lang="tr-TR" dirty="0"/>
              <a:t> </a:t>
            </a:r>
            <a:r>
              <a:rPr lang="tr-TR" dirty="0" err="1"/>
              <a:t>categorical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, model, </a:t>
            </a:r>
            <a:r>
              <a:rPr lang="tr-TR" dirty="0" err="1"/>
              <a:t>trim</a:t>
            </a:r>
            <a:r>
              <a:rPr lang="tr-TR" dirty="0"/>
              <a:t>, body, </a:t>
            </a:r>
            <a:r>
              <a:rPr lang="tr-TR" dirty="0" err="1"/>
              <a:t>transmission</a:t>
            </a:r>
            <a:r>
              <a:rPr lang="tr-TR" dirty="0"/>
              <a:t>, </a:t>
            </a:r>
            <a:r>
              <a:rPr lang="tr-TR" dirty="0" err="1"/>
              <a:t>state</a:t>
            </a:r>
            <a:r>
              <a:rPr lang="tr-TR" dirty="0"/>
              <a:t>, </a:t>
            </a:r>
            <a:r>
              <a:rPr lang="tr-TR" dirty="0" err="1"/>
              <a:t>color</a:t>
            </a:r>
            <a:r>
              <a:rPr lang="tr-TR" dirty="0"/>
              <a:t>, </a:t>
            </a:r>
            <a:r>
              <a:rPr lang="tr-TR" dirty="0" err="1"/>
              <a:t>interior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seller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numerical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. </a:t>
            </a:r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needed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 </a:t>
            </a:r>
            <a:r>
              <a:rPr lang="tr-TR" dirty="0" err="1"/>
              <a:t>modelling</a:t>
            </a:r>
            <a:r>
              <a:rPr lang="tr-TR" dirty="0"/>
              <a:t>.</a:t>
            </a:r>
          </a:p>
          <a:p>
            <a:r>
              <a:rPr lang="tr-TR" dirty="0" err="1"/>
              <a:t>Currently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year</a:t>
            </a:r>
            <a:r>
              <a:rPr lang="tr-TR" dirty="0"/>
              <a:t>,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model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used</a:t>
            </a:r>
            <a:r>
              <a:rPr lang="tr-TR" dirty="0"/>
              <a:t>.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included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categorical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dirty="0" err="1"/>
              <a:t>label</a:t>
            </a:r>
            <a:r>
              <a:rPr lang="tr-TR" dirty="0"/>
              <a:t> </a:t>
            </a:r>
            <a:r>
              <a:rPr lang="tr-TR" dirty="0" err="1"/>
              <a:t>encoder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later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in </a:t>
            </a:r>
            <a:r>
              <a:rPr lang="tr-TR" dirty="0" err="1"/>
              <a:t>case</a:t>
            </a:r>
            <a:r>
              <a:rPr lang="tr-TR" dirty="0"/>
              <a:t> </a:t>
            </a:r>
            <a:r>
              <a:rPr lang="tr-TR" dirty="0" err="1"/>
              <a:t>needed</a:t>
            </a:r>
            <a:endParaRPr lang="en-TR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4AA98A-5E6F-AFFA-0CB3-BE1E66063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94" y="3429000"/>
            <a:ext cx="9815906" cy="32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83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Model Evaluation</a:t>
            </a:r>
            <a:br>
              <a:rPr lang="en-TR" dirty="0"/>
            </a:br>
            <a:r>
              <a:rPr lang="en-TR" sz="2200" dirty="0"/>
              <a:t>Model Training and Evaluation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99" y="1434606"/>
            <a:ext cx="7314341" cy="2717264"/>
          </a:xfrm>
        </p:spPr>
        <p:txBody>
          <a:bodyPr>
            <a:normAutofit/>
          </a:bodyPr>
          <a:lstStyle/>
          <a:p>
            <a:r>
              <a:rPr lang="tr-TR" dirty="0" err="1"/>
              <a:t>Based</a:t>
            </a:r>
            <a:r>
              <a:rPr lang="tr-TR" dirty="0"/>
              <a:t> on 1st </a:t>
            </a:r>
            <a:r>
              <a:rPr lang="tr-TR" dirty="0" err="1"/>
              <a:t>algorithm</a:t>
            </a:r>
            <a:r>
              <a:rPr lang="tr-TR" dirty="0"/>
              <a:t> (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 </a:t>
            </a:r>
            <a:r>
              <a:rPr lang="tr-TR" dirty="0" err="1"/>
              <a:t>Regressor</a:t>
            </a:r>
            <a:r>
              <a:rPr lang="tr-TR" dirty="0"/>
              <a:t>)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 </a:t>
            </a:r>
            <a:r>
              <a:rPr lang="tr-TR" dirty="0" err="1"/>
              <a:t>information</a:t>
            </a:r>
            <a:endParaRPr lang="tr-TR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6B3E14-4A29-0A68-9C20-816095E0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6" y="3101546"/>
            <a:ext cx="10621833" cy="359771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59D20-F158-DF00-96CA-247756DB5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78721"/>
              </p:ext>
            </p:extLst>
          </p:nvPr>
        </p:nvGraphicFramePr>
        <p:xfrm>
          <a:off x="7846540" y="322086"/>
          <a:ext cx="39857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13">
                  <a:extLst>
                    <a:ext uri="{9D8B030D-6E8A-4147-A177-3AD203B41FA5}">
                      <a16:colId xmlns:a16="http://schemas.microsoft.com/office/drawing/2014/main" val="3681533227"/>
                    </a:ext>
                  </a:extLst>
                </a:gridCol>
                <a:gridCol w="2792627">
                  <a:extLst>
                    <a:ext uri="{9D8B030D-6E8A-4147-A177-3AD203B41FA5}">
                      <a16:colId xmlns:a16="http://schemas.microsoft.com/office/drawing/2014/main" val="214620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7151098.979599538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1903.6662270595587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08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2674.1538810621087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9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R-Square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0.8665504374595968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8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24.625762736507493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4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6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5885B-1457-65F3-4615-3DCFC536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/>
          </a:bodyPr>
          <a:lstStyle/>
          <a:p>
            <a:pPr algn="ctr"/>
            <a:r>
              <a:rPr lang="en-TR" dirty="0"/>
              <a:t>Outline</a:t>
            </a:r>
            <a:endParaRPr lang="en-TR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32957AC-A137-FA47-DBA6-DD32722F4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57" r="24334" b="-1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F4714-C31D-B819-2DE0-D6E84215A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986" y="2413467"/>
            <a:ext cx="6318000" cy="3801975"/>
          </a:xfrm>
        </p:spPr>
        <p:txBody>
          <a:bodyPr>
            <a:normAutofit fontScale="85000" lnSpcReduction="20000"/>
          </a:bodyPr>
          <a:lstStyle/>
          <a:p>
            <a:r>
              <a:rPr lang="en-TR" dirty="0"/>
              <a:t>Explanatory Data Anlysis</a:t>
            </a:r>
          </a:p>
          <a:p>
            <a:pPr lvl="2"/>
            <a:r>
              <a:rPr lang="en-TR" dirty="0"/>
              <a:t>Data Information</a:t>
            </a:r>
          </a:p>
          <a:p>
            <a:pPr lvl="2"/>
            <a:r>
              <a:rPr lang="en-TR" dirty="0"/>
              <a:t>Data Cleaning</a:t>
            </a:r>
          </a:p>
          <a:p>
            <a:pPr lvl="2"/>
            <a:r>
              <a:rPr lang="en-TR" dirty="0"/>
              <a:t>Feature Explore</a:t>
            </a:r>
          </a:p>
          <a:p>
            <a:r>
              <a:rPr lang="en-TR" dirty="0"/>
              <a:t>Some Insights (Knowing Data)</a:t>
            </a:r>
          </a:p>
          <a:p>
            <a:r>
              <a:rPr lang="en-TR" dirty="0"/>
              <a:t>Model Evaulation 1: Predicting car sale prica based on make and year.</a:t>
            </a:r>
          </a:p>
          <a:p>
            <a:r>
              <a:rPr lang="en-TR" dirty="0"/>
              <a:t>Feature Engineering</a:t>
            </a:r>
          </a:p>
          <a:p>
            <a:r>
              <a:rPr lang="en-TR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294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Model Evaluation</a:t>
            </a:r>
            <a:br>
              <a:rPr lang="en-TR" dirty="0"/>
            </a:br>
            <a:r>
              <a:rPr lang="en-TR" sz="2200" dirty="0"/>
              <a:t>Model Training and Evaluation –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99" y="1434606"/>
            <a:ext cx="7314341" cy="1506302"/>
          </a:xfrm>
        </p:spPr>
        <p:txBody>
          <a:bodyPr>
            <a:normAutofit/>
          </a:bodyPr>
          <a:lstStyle/>
          <a:p>
            <a:r>
              <a:rPr lang="tr-TR" dirty="0" err="1"/>
              <a:t>Based</a:t>
            </a:r>
            <a:r>
              <a:rPr lang="tr-TR" dirty="0"/>
              <a:t> on 2nd </a:t>
            </a:r>
            <a:r>
              <a:rPr lang="tr-TR" dirty="0" err="1"/>
              <a:t>algorithm</a:t>
            </a:r>
            <a:r>
              <a:rPr lang="tr-TR" dirty="0"/>
              <a:t> (K-</a:t>
            </a:r>
            <a:r>
              <a:rPr lang="tr-TR" dirty="0" err="1"/>
              <a:t>Means</a:t>
            </a:r>
            <a:r>
              <a:rPr lang="tr-TR" dirty="0"/>
              <a:t>)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 </a:t>
            </a:r>
            <a:r>
              <a:rPr lang="tr-TR" dirty="0" err="1"/>
              <a:t>information</a:t>
            </a:r>
            <a:endParaRPr lang="tr-T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59D20-F158-DF00-96CA-247756DB5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197012"/>
              </p:ext>
            </p:extLst>
          </p:nvPr>
        </p:nvGraphicFramePr>
        <p:xfrm>
          <a:off x="7846540" y="271849"/>
          <a:ext cx="398574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13">
                  <a:extLst>
                    <a:ext uri="{9D8B030D-6E8A-4147-A177-3AD203B41FA5}">
                      <a16:colId xmlns:a16="http://schemas.microsoft.com/office/drawing/2014/main" val="3681533227"/>
                    </a:ext>
                  </a:extLst>
                </a:gridCol>
                <a:gridCol w="2792627">
                  <a:extLst>
                    <a:ext uri="{9D8B030D-6E8A-4147-A177-3AD203B41FA5}">
                      <a16:colId xmlns:a16="http://schemas.microsoft.com/office/drawing/2014/main" val="214620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53289572.7341734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5883.678138486424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08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7299.970735158697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9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R-Square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0.0055416391763214445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8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126.92503937900182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45753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5CF21B-118A-5042-DD9B-18CCA167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37" y="2940908"/>
            <a:ext cx="7385631" cy="36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83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Model Evaluation</a:t>
            </a:r>
            <a:br>
              <a:rPr lang="en-TR" dirty="0"/>
            </a:br>
            <a:r>
              <a:rPr lang="en-TR" sz="2200" dirty="0"/>
              <a:t>Model Training and Evaluation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99" y="1434606"/>
            <a:ext cx="7314341" cy="1506302"/>
          </a:xfrm>
        </p:spPr>
        <p:txBody>
          <a:bodyPr>
            <a:normAutofit/>
          </a:bodyPr>
          <a:lstStyle/>
          <a:p>
            <a:r>
              <a:rPr lang="tr-TR" dirty="0" err="1"/>
              <a:t>Based</a:t>
            </a:r>
            <a:r>
              <a:rPr lang="tr-TR" dirty="0"/>
              <a:t> on 3rd </a:t>
            </a:r>
            <a:r>
              <a:rPr lang="tr-TR" dirty="0" err="1"/>
              <a:t>algorithm</a:t>
            </a:r>
            <a:r>
              <a:rPr lang="tr-TR" dirty="0"/>
              <a:t> (</a:t>
            </a:r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)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found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 </a:t>
            </a:r>
            <a:r>
              <a:rPr lang="tr-TR" dirty="0" err="1"/>
              <a:t>information</a:t>
            </a:r>
            <a:endParaRPr lang="tr-T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59D20-F158-DF00-96CA-247756DB5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40116"/>
              </p:ext>
            </p:extLst>
          </p:nvPr>
        </p:nvGraphicFramePr>
        <p:xfrm>
          <a:off x="7846540" y="271849"/>
          <a:ext cx="39857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13">
                  <a:extLst>
                    <a:ext uri="{9D8B030D-6E8A-4147-A177-3AD203B41FA5}">
                      <a16:colId xmlns:a16="http://schemas.microsoft.com/office/drawing/2014/main" val="3681533227"/>
                    </a:ext>
                  </a:extLst>
                </a:gridCol>
                <a:gridCol w="2792627">
                  <a:extLst>
                    <a:ext uri="{9D8B030D-6E8A-4147-A177-3AD203B41FA5}">
                      <a16:colId xmlns:a16="http://schemas.microsoft.com/office/drawing/2014/main" val="214620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31255313.32891577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4430.186489991006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08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5590.645162136099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9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R-Square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0.4167319033471666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8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57.190468552350204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45753"/>
                  </a:ext>
                </a:extLst>
              </a:tr>
            </a:tbl>
          </a:graphicData>
        </a:graphic>
      </p:graphicFrame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69A669-433B-7F7D-F4C1-BC6F8E5A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00" y="2923895"/>
            <a:ext cx="10722095" cy="35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2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Model Evaluation</a:t>
            </a:r>
            <a:br>
              <a:rPr lang="en-TR" dirty="0"/>
            </a:br>
            <a:r>
              <a:rPr lang="en-TR" sz="2200" dirty="0"/>
              <a:t>Model Training and Evaluation – Ensemble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99" y="1434606"/>
            <a:ext cx="7314341" cy="1506302"/>
          </a:xfrm>
        </p:spPr>
        <p:txBody>
          <a:bodyPr>
            <a:normAutofit/>
          </a:bodyPr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</a:t>
            </a:r>
            <a:r>
              <a:rPr lang="tr-TR" dirty="0" err="1"/>
              <a:t>Regressor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ensemble</a:t>
            </a:r>
            <a:r>
              <a:rPr lang="tr-TR" dirty="0"/>
              <a:t> </a:t>
            </a:r>
            <a:r>
              <a:rPr lang="tr-TR" dirty="0" err="1"/>
              <a:t>method</a:t>
            </a:r>
            <a:endParaRPr lang="tr-T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A59D20-F158-DF00-96CA-247756DB5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393265"/>
              </p:ext>
            </p:extLst>
          </p:nvPr>
        </p:nvGraphicFramePr>
        <p:xfrm>
          <a:off x="7846540" y="271849"/>
          <a:ext cx="39857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13">
                  <a:extLst>
                    <a:ext uri="{9D8B030D-6E8A-4147-A177-3AD203B41FA5}">
                      <a16:colId xmlns:a16="http://schemas.microsoft.com/office/drawing/2014/main" val="3681533227"/>
                    </a:ext>
                  </a:extLst>
                </a:gridCol>
                <a:gridCol w="2792627">
                  <a:extLst>
                    <a:ext uri="{9D8B030D-6E8A-4147-A177-3AD203B41FA5}">
                      <a16:colId xmlns:a16="http://schemas.microsoft.com/office/drawing/2014/main" val="2146202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7150634.348700745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1903.8756608385115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08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2674.0670052750634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9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R-Square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0.8665591081255132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8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24.635359987745996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45753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E9544B-E67C-09DA-B118-1A23FD8F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13" y="3203467"/>
            <a:ext cx="10658867" cy="32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1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Model Evaluation</a:t>
            </a:r>
            <a:br>
              <a:rPr lang="en-TR" dirty="0"/>
            </a:br>
            <a:r>
              <a:rPr lang="en-TR" sz="2200" dirty="0"/>
              <a:t>Model Training and Evaluation –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99" y="1434605"/>
            <a:ext cx="11293218" cy="2902617"/>
          </a:xfrm>
        </p:spPr>
        <p:txBody>
          <a:bodyPr>
            <a:normAutofit fontScale="85000" lnSpcReduction="20000"/>
          </a:bodyPr>
          <a:lstStyle/>
          <a:p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CV </a:t>
            </a:r>
            <a:r>
              <a:rPr lang="tr-TR" dirty="0" err="1"/>
              <a:t>calculated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</a:t>
            </a:r>
            <a:r>
              <a:rPr lang="tr-TR" dirty="0"/>
              <a:t> as </a:t>
            </a:r>
            <a:r>
              <a:rPr lang="tr-TR" dirty="0" err="1"/>
              <a:t>seen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:</a:t>
            </a:r>
          </a:p>
          <a:p>
            <a:pPr lvl="1"/>
            <a:r>
              <a:rPr lang="en-US" dirty="0"/>
              <a:t>Decision Tree Cross-Validation : </a:t>
            </a:r>
          </a:p>
          <a:p>
            <a:pPr lvl="2"/>
            <a:r>
              <a:rPr lang="en-US" dirty="0"/>
              <a:t>Mean RMSE: 2693.1085032890633</a:t>
            </a:r>
          </a:p>
          <a:p>
            <a:pPr lvl="2"/>
            <a:r>
              <a:rPr lang="en-US" dirty="0"/>
              <a:t>Std RMSE: 68.97593262014445 </a:t>
            </a:r>
          </a:p>
          <a:p>
            <a:pPr lvl="1"/>
            <a:r>
              <a:rPr lang="en-US" dirty="0"/>
              <a:t>Random Forest Cross-Validation: </a:t>
            </a:r>
          </a:p>
          <a:p>
            <a:pPr lvl="2"/>
            <a:r>
              <a:rPr lang="en-US" dirty="0"/>
              <a:t>Mean RMSE: 2692.1253063696895</a:t>
            </a:r>
          </a:p>
          <a:p>
            <a:pPr lvl="2"/>
            <a:r>
              <a:rPr lang="en-US" dirty="0"/>
              <a:t>Std RMSE: 68.49774123850804</a:t>
            </a:r>
            <a:endParaRPr lang="tr-TR" dirty="0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D7FC077-3089-EED6-F0F4-D7F7E3C6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31" y="4297326"/>
            <a:ext cx="10209976" cy="25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58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Model Evaluation</a:t>
            </a:r>
            <a:br>
              <a:rPr lang="en-TR" dirty="0"/>
            </a:br>
            <a:r>
              <a:rPr lang="en-TR" sz="2200" dirty="0"/>
              <a:t>Model Training and Evaluation – Compare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716" y="3429000"/>
            <a:ext cx="11293218" cy="2902617"/>
          </a:xfrm>
        </p:spPr>
        <p:txBody>
          <a:bodyPr>
            <a:normAutofit fontScale="92500" lnSpcReduction="20000"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 model </a:t>
            </a:r>
            <a:r>
              <a:rPr lang="tr-TR" dirty="0" err="1"/>
              <a:t>performs</a:t>
            </a:r>
            <a:r>
              <a:rPr lang="tr-TR" dirty="0"/>
              <a:t> </a:t>
            </a:r>
            <a:r>
              <a:rPr lang="tr-TR" dirty="0" err="1"/>
              <a:t>well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high</a:t>
            </a:r>
            <a:r>
              <a:rPr lang="tr-TR" dirty="0"/>
              <a:t> R-</a:t>
            </a:r>
            <a:r>
              <a:rPr lang="tr-TR" dirty="0" err="1"/>
              <a:t>Square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(0.896) </a:t>
            </a:r>
            <a:r>
              <a:rPr lang="tr-TR" dirty="0" err="1"/>
              <a:t>indicating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it </a:t>
            </a:r>
            <a:r>
              <a:rPr lang="tr-TR" dirty="0" err="1"/>
              <a:t>explains</a:t>
            </a:r>
            <a:r>
              <a:rPr lang="tr-TR" dirty="0"/>
              <a:t> 89.6%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variance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variable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has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lowest</a:t>
            </a:r>
            <a:r>
              <a:rPr lang="tr-TR" dirty="0"/>
              <a:t> MAE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relatively</a:t>
            </a:r>
            <a:r>
              <a:rPr lang="tr-TR" dirty="0"/>
              <a:t> </a:t>
            </a:r>
            <a:r>
              <a:rPr lang="tr-TR" dirty="0" err="1"/>
              <a:t>low</a:t>
            </a:r>
            <a:r>
              <a:rPr lang="tr-TR" dirty="0"/>
              <a:t> MAPE, </a:t>
            </a:r>
            <a:r>
              <a:rPr lang="tr-TR" dirty="0" err="1"/>
              <a:t>suggesting</a:t>
            </a:r>
            <a:r>
              <a:rPr lang="tr-TR" dirty="0"/>
              <a:t> it </a:t>
            </a:r>
            <a:r>
              <a:rPr lang="tr-TR" dirty="0" err="1"/>
              <a:t>makes</a:t>
            </a:r>
            <a:r>
              <a:rPr lang="tr-TR" dirty="0"/>
              <a:t> </a:t>
            </a:r>
            <a:r>
              <a:rPr lang="tr-TR" dirty="0" err="1"/>
              <a:t>smaller</a:t>
            </a:r>
            <a:r>
              <a:rPr lang="tr-TR" dirty="0"/>
              <a:t> </a:t>
            </a:r>
            <a:r>
              <a:rPr lang="tr-TR" dirty="0" err="1"/>
              <a:t>errors</a:t>
            </a:r>
            <a:r>
              <a:rPr lang="tr-TR" dirty="0"/>
              <a:t> on </a:t>
            </a:r>
            <a:r>
              <a:rPr lang="tr-TR" dirty="0" err="1"/>
              <a:t>average</a:t>
            </a:r>
            <a:r>
              <a:rPr lang="tr-TR" dirty="0"/>
              <a:t>.</a:t>
            </a:r>
          </a:p>
          <a:p>
            <a:r>
              <a:rPr lang="tr-TR" dirty="0" err="1"/>
              <a:t>The</a:t>
            </a:r>
            <a:r>
              <a:rPr lang="tr-TR" dirty="0"/>
              <a:t> K-</a:t>
            </a:r>
            <a:r>
              <a:rPr lang="tr-TR" dirty="0" err="1"/>
              <a:t>Means</a:t>
            </a:r>
            <a:r>
              <a:rPr lang="tr-TR" dirty="0"/>
              <a:t> model </a:t>
            </a:r>
            <a:r>
              <a:rPr lang="tr-TR" dirty="0" err="1"/>
              <a:t>performs</a:t>
            </a:r>
            <a:r>
              <a:rPr lang="tr-TR" dirty="0"/>
              <a:t> </a:t>
            </a:r>
            <a:r>
              <a:rPr lang="tr-TR" dirty="0" err="1"/>
              <a:t>poorly</a:t>
            </a:r>
            <a:r>
              <a:rPr lang="tr-TR" dirty="0"/>
              <a:t>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 </a:t>
            </a:r>
            <a:r>
              <a:rPr lang="tr-TR" dirty="0" err="1"/>
              <a:t>task</a:t>
            </a:r>
            <a:r>
              <a:rPr lang="tr-TR" dirty="0"/>
              <a:t>, </a:t>
            </a:r>
            <a:r>
              <a:rPr lang="tr-TR" dirty="0" err="1"/>
              <a:t>which</a:t>
            </a:r>
            <a:r>
              <a:rPr lang="tr-TR" dirty="0"/>
              <a:t> is </a:t>
            </a:r>
            <a:r>
              <a:rPr lang="tr-TR" dirty="0" err="1"/>
              <a:t>expected</a:t>
            </a:r>
            <a:r>
              <a:rPr lang="tr-TR" dirty="0"/>
              <a:t> since K-</a:t>
            </a:r>
            <a:r>
              <a:rPr lang="tr-TR" dirty="0" err="1"/>
              <a:t>Means</a:t>
            </a:r>
            <a:r>
              <a:rPr lang="tr-TR" dirty="0"/>
              <a:t> is </a:t>
            </a:r>
            <a:r>
              <a:rPr lang="tr-TR" dirty="0" err="1"/>
              <a:t>primarily</a:t>
            </a:r>
            <a:r>
              <a:rPr lang="tr-TR" dirty="0"/>
              <a:t> a </a:t>
            </a:r>
            <a:r>
              <a:rPr lang="tr-TR" dirty="0" err="1"/>
              <a:t>clustering</a:t>
            </a:r>
            <a:r>
              <a:rPr lang="tr-TR" dirty="0"/>
              <a:t> </a:t>
            </a:r>
            <a:r>
              <a:rPr lang="tr-TR" dirty="0" err="1"/>
              <a:t>algorithm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not </a:t>
            </a:r>
            <a:r>
              <a:rPr lang="tr-TR" dirty="0" err="1"/>
              <a:t>typically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has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highest</a:t>
            </a:r>
            <a:r>
              <a:rPr lang="tr-TR" dirty="0"/>
              <a:t> MSE, MAE, RMSE, </a:t>
            </a:r>
            <a:r>
              <a:rPr lang="tr-TR" dirty="0" err="1"/>
              <a:t>and</a:t>
            </a:r>
            <a:r>
              <a:rPr lang="tr-TR" dirty="0"/>
              <a:t> MAPE,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R-</a:t>
            </a:r>
            <a:r>
              <a:rPr lang="tr-TR" dirty="0" err="1"/>
              <a:t>Square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is </a:t>
            </a:r>
            <a:r>
              <a:rPr lang="tr-TR" dirty="0" err="1"/>
              <a:t>close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zero</a:t>
            </a:r>
            <a:r>
              <a:rPr lang="tr-TR" dirty="0"/>
              <a:t>, </a:t>
            </a:r>
            <a:r>
              <a:rPr lang="tr-TR" dirty="0" err="1"/>
              <a:t>indicating</a:t>
            </a:r>
            <a:r>
              <a:rPr lang="tr-TR" dirty="0"/>
              <a:t> it </a:t>
            </a:r>
            <a:r>
              <a:rPr lang="tr-TR" dirty="0" err="1"/>
              <a:t>does</a:t>
            </a:r>
            <a:r>
              <a:rPr lang="tr-TR" dirty="0"/>
              <a:t> not </a:t>
            </a:r>
            <a:r>
              <a:rPr lang="tr-TR" dirty="0" err="1"/>
              <a:t>explain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variance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variable</a:t>
            </a:r>
            <a:r>
              <a:rPr lang="tr-TR" dirty="0"/>
              <a:t> </a:t>
            </a:r>
            <a:r>
              <a:rPr lang="tr-TR" dirty="0" err="1"/>
              <a:t>well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B61F72-ACB2-28A0-A7F7-DDFD63C07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883498"/>
              </p:ext>
            </p:extLst>
          </p:nvPr>
        </p:nvGraphicFramePr>
        <p:xfrm>
          <a:off x="989400" y="1403103"/>
          <a:ext cx="10801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369">
                  <a:extLst>
                    <a:ext uri="{9D8B030D-6E8A-4147-A177-3AD203B41FA5}">
                      <a16:colId xmlns:a16="http://schemas.microsoft.com/office/drawing/2014/main" val="1011490495"/>
                    </a:ext>
                  </a:extLst>
                </a:gridCol>
                <a:gridCol w="2038865">
                  <a:extLst>
                    <a:ext uri="{9D8B030D-6E8A-4147-A177-3AD203B41FA5}">
                      <a16:colId xmlns:a16="http://schemas.microsoft.com/office/drawing/2014/main" val="419748912"/>
                    </a:ext>
                  </a:extLst>
                </a:gridCol>
                <a:gridCol w="1779373">
                  <a:extLst>
                    <a:ext uri="{9D8B030D-6E8A-4147-A177-3AD203B41FA5}">
                      <a16:colId xmlns:a16="http://schemas.microsoft.com/office/drawing/2014/main" val="2641454314"/>
                    </a:ext>
                  </a:extLst>
                </a:gridCol>
                <a:gridCol w="1729945">
                  <a:extLst>
                    <a:ext uri="{9D8B030D-6E8A-4147-A177-3AD203B41FA5}">
                      <a16:colId xmlns:a16="http://schemas.microsoft.com/office/drawing/2014/main" val="1707878764"/>
                    </a:ext>
                  </a:extLst>
                </a:gridCol>
                <a:gridCol w="1556952">
                  <a:extLst>
                    <a:ext uri="{9D8B030D-6E8A-4147-A177-3AD203B41FA5}">
                      <a16:colId xmlns:a16="http://schemas.microsoft.com/office/drawing/2014/main" val="3299212386"/>
                    </a:ext>
                  </a:extLst>
                </a:gridCol>
                <a:gridCol w="1490188">
                  <a:extLst>
                    <a:ext uri="{9D8B030D-6E8A-4147-A177-3AD203B41FA5}">
                      <a16:colId xmlns:a16="http://schemas.microsoft.com/office/drawing/2014/main" val="898932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R" sz="1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R-Square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912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sz="1600" dirty="0">
                          <a:solidFill>
                            <a:srgbClr val="FF0000"/>
                          </a:solidFill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7.337042e+06</a:t>
                      </a:r>
                      <a:endParaRPr lang="en-T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1919.426589</a:t>
                      </a:r>
                      <a:endParaRPr lang="en-T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2708.697485</a:t>
                      </a:r>
                      <a:endParaRPr lang="en-T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0.868552</a:t>
                      </a:r>
                      <a:endParaRPr lang="en-T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24.336221</a:t>
                      </a:r>
                      <a:endParaRPr lang="en-T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3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sz="16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5.547684e+07</a:t>
                      </a:r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5984.487365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7448.277989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0.006094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127.252308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69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sz="16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3.266376e+07</a:t>
                      </a:r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4506.224067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5715.221462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0.414806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57.165565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18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R" sz="1600" dirty="0">
                          <a:solidFill>
                            <a:srgbClr val="FF0000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7.340317e+06</a:t>
                      </a:r>
                      <a:endParaRPr lang="en-T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1919.663910</a:t>
                      </a:r>
                      <a:endParaRPr lang="en-T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2709.302007</a:t>
                      </a:r>
                      <a:endParaRPr lang="en-T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0.868493</a:t>
                      </a:r>
                      <a:endParaRPr lang="en-T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24.338147</a:t>
                      </a:r>
                      <a:endParaRPr lang="en-T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166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58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Model Evaluation</a:t>
            </a:r>
            <a:br>
              <a:rPr lang="en-TR" dirty="0"/>
            </a:br>
            <a:r>
              <a:rPr lang="en-TR" sz="2200" dirty="0"/>
              <a:t>Model Training and Evaluation – Compare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14" y="1328350"/>
            <a:ext cx="11293218" cy="5529649"/>
          </a:xfrm>
        </p:spPr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 model has </a:t>
            </a:r>
            <a:r>
              <a:rPr lang="tr-TR" dirty="0" err="1"/>
              <a:t>moderate</a:t>
            </a:r>
            <a:r>
              <a:rPr lang="tr-TR" dirty="0"/>
              <a:t> </a:t>
            </a:r>
            <a:r>
              <a:rPr lang="tr-TR" dirty="0" err="1"/>
              <a:t>performance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an R-</a:t>
            </a:r>
            <a:r>
              <a:rPr lang="tr-TR" dirty="0" err="1"/>
              <a:t>Square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of 0.342, </a:t>
            </a:r>
            <a:r>
              <a:rPr lang="tr-TR" dirty="0" err="1"/>
              <a:t>explaining</a:t>
            </a:r>
            <a:r>
              <a:rPr lang="tr-TR" dirty="0"/>
              <a:t> 34.2%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variance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variable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MSE, MAE, </a:t>
            </a:r>
            <a:r>
              <a:rPr lang="tr-TR" dirty="0" err="1"/>
              <a:t>and</a:t>
            </a:r>
            <a:r>
              <a:rPr lang="tr-TR" dirty="0"/>
              <a:t> RMSE </a:t>
            </a:r>
            <a:r>
              <a:rPr lang="tr-TR" dirty="0" err="1"/>
              <a:t>values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</a:t>
            </a:r>
            <a:r>
              <a:rPr lang="tr-TR" dirty="0" err="1"/>
              <a:t>those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, </a:t>
            </a:r>
            <a:r>
              <a:rPr lang="tr-TR" dirty="0" err="1"/>
              <a:t>indicating</a:t>
            </a:r>
            <a:r>
              <a:rPr lang="tr-TR" dirty="0"/>
              <a:t> </a:t>
            </a:r>
            <a:r>
              <a:rPr lang="tr-TR" dirty="0" err="1"/>
              <a:t>larger</a:t>
            </a:r>
            <a:r>
              <a:rPr lang="tr-TR" dirty="0"/>
              <a:t> </a:t>
            </a:r>
            <a:r>
              <a:rPr lang="tr-TR" dirty="0" err="1"/>
              <a:t>prediction</a:t>
            </a:r>
            <a:r>
              <a:rPr lang="tr-TR" dirty="0"/>
              <a:t> </a:t>
            </a:r>
            <a:r>
              <a:rPr lang="tr-TR" dirty="0" err="1"/>
              <a:t>errors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MAPE is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high</a:t>
            </a:r>
            <a:r>
              <a:rPr lang="tr-TR" dirty="0"/>
              <a:t> at 79.72%, </a:t>
            </a:r>
            <a:r>
              <a:rPr lang="tr-TR" dirty="0" err="1"/>
              <a:t>suggesting</a:t>
            </a:r>
            <a:r>
              <a:rPr lang="tr-TR" dirty="0"/>
              <a:t> </a:t>
            </a:r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reliable</a:t>
            </a:r>
            <a:r>
              <a:rPr lang="tr-TR" dirty="0"/>
              <a:t> </a:t>
            </a:r>
            <a:r>
              <a:rPr lang="tr-TR" dirty="0" err="1"/>
              <a:t>predictions</a:t>
            </a:r>
            <a:r>
              <a:rPr lang="tr-TR" dirty="0"/>
              <a:t>.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model </a:t>
            </a:r>
            <a:r>
              <a:rPr lang="tr-TR" dirty="0" err="1"/>
              <a:t>performs</a:t>
            </a:r>
            <a:r>
              <a:rPr lang="tr-TR" dirty="0"/>
              <a:t> </a:t>
            </a:r>
            <a:r>
              <a:rPr lang="tr-TR" dirty="0" err="1"/>
              <a:t>similarly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 model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high</a:t>
            </a:r>
            <a:r>
              <a:rPr lang="tr-TR" dirty="0"/>
              <a:t> R-</a:t>
            </a:r>
            <a:r>
              <a:rPr lang="tr-TR" dirty="0" err="1"/>
              <a:t>Square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(0.895), </a:t>
            </a:r>
            <a:r>
              <a:rPr lang="tr-TR" dirty="0" err="1"/>
              <a:t>indicating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it </a:t>
            </a:r>
            <a:r>
              <a:rPr lang="tr-TR" dirty="0" err="1"/>
              <a:t>explains</a:t>
            </a:r>
            <a:r>
              <a:rPr lang="tr-TR" dirty="0"/>
              <a:t> 89.5%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variance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variable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has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lowest</a:t>
            </a:r>
            <a:r>
              <a:rPr lang="tr-TR" dirty="0"/>
              <a:t> MAE </a:t>
            </a:r>
            <a:r>
              <a:rPr lang="tr-TR" dirty="0" err="1"/>
              <a:t>and</a:t>
            </a:r>
            <a:r>
              <a:rPr lang="tr-TR" dirty="0"/>
              <a:t> MAPE </a:t>
            </a:r>
            <a:r>
              <a:rPr lang="tr-TR" dirty="0" err="1"/>
              <a:t>values</a:t>
            </a:r>
            <a:r>
              <a:rPr lang="tr-TR" dirty="0"/>
              <a:t>, </a:t>
            </a:r>
            <a:r>
              <a:rPr lang="tr-TR" dirty="0" err="1"/>
              <a:t>suggesting</a:t>
            </a:r>
            <a:r>
              <a:rPr lang="tr-TR" dirty="0"/>
              <a:t> it </a:t>
            </a:r>
            <a:r>
              <a:rPr lang="tr-TR" dirty="0" err="1"/>
              <a:t>makes</a:t>
            </a:r>
            <a:r>
              <a:rPr lang="tr-TR" dirty="0"/>
              <a:t> </a:t>
            </a:r>
            <a:r>
              <a:rPr lang="tr-TR" dirty="0" err="1"/>
              <a:t>small</a:t>
            </a:r>
            <a:r>
              <a:rPr lang="tr-TR" dirty="0"/>
              <a:t> </a:t>
            </a:r>
            <a:r>
              <a:rPr lang="tr-TR" dirty="0" err="1"/>
              <a:t>errors</a:t>
            </a:r>
            <a:r>
              <a:rPr lang="tr-TR" dirty="0"/>
              <a:t> on </a:t>
            </a:r>
            <a:r>
              <a:rPr lang="tr-TR" dirty="0" err="1"/>
              <a:t>average</a:t>
            </a:r>
            <a:r>
              <a:rPr lang="tr-TR" dirty="0"/>
              <a:t>, </a:t>
            </a:r>
            <a:r>
              <a:rPr lang="tr-TR" dirty="0" err="1"/>
              <a:t>comparable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 model.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46004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Model Evaluation</a:t>
            </a:r>
            <a:br>
              <a:rPr lang="en-TR" dirty="0"/>
            </a:br>
            <a:r>
              <a:rPr lang="en-TR" sz="2200" dirty="0"/>
              <a:t>Feature Engineering– Compare Results (Condition Feature Addition)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B61F72-ACB2-28A0-A7F7-DDFD63C07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684249"/>
              </p:ext>
            </p:extLst>
          </p:nvPr>
        </p:nvGraphicFramePr>
        <p:xfrm>
          <a:off x="346849" y="1180677"/>
          <a:ext cx="5749151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973">
                  <a:extLst>
                    <a:ext uri="{9D8B030D-6E8A-4147-A177-3AD203B41FA5}">
                      <a16:colId xmlns:a16="http://schemas.microsoft.com/office/drawing/2014/main" val="1011490495"/>
                    </a:ext>
                  </a:extLst>
                </a:gridCol>
                <a:gridCol w="1075037">
                  <a:extLst>
                    <a:ext uri="{9D8B030D-6E8A-4147-A177-3AD203B41FA5}">
                      <a16:colId xmlns:a16="http://schemas.microsoft.com/office/drawing/2014/main" val="419748912"/>
                    </a:ext>
                  </a:extLst>
                </a:gridCol>
                <a:gridCol w="1540837">
                  <a:extLst>
                    <a:ext uri="{9D8B030D-6E8A-4147-A177-3AD203B41FA5}">
                      <a16:colId xmlns:a16="http://schemas.microsoft.com/office/drawing/2014/main" val="2641454314"/>
                    </a:ext>
                  </a:extLst>
                </a:gridCol>
                <a:gridCol w="1264147">
                  <a:extLst>
                    <a:ext uri="{9D8B030D-6E8A-4147-A177-3AD203B41FA5}">
                      <a16:colId xmlns:a16="http://schemas.microsoft.com/office/drawing/2014/main" val="1707878764"/>
                    </a:ext>
                  </a:extLst>
                </a:gridCol>
                <a:gridCol w="1079157">
                  <a:extLst>
                    <a:ext uri="{9D8B030D-6E8A-4147-A177-3AD203B41FA5}">
                      <a16:colId xmlns:a16="http://schemas.microsoft.com/office/drawing/2014/main" val="329921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R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Without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With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91268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7,337,042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6,571,280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313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1,919.43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1,788.89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6929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2,708.70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2,563.45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1895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R-Squared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0.8686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166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MAPE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21.78%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10.51%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91676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K-Means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55,476,845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55,461,963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8568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5,984.49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5,983.16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6610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7,448.28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7,447.28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819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R-Squared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2263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MAPE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127.25%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127.22%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70707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881FB90-7B33-1B7C-1147-6A242C35A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129522"/>
              </p:ext>
            </p:extLst>
          </p:nvPr>
        </p:nvGraphicFramePr>
        <p:xfrm>
          <a:off x="6298685" y="1180677"/>
          <a:ext cx="5749151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731">
                  <a:extLst>
                    <a:ext uri="{9D8B030D-6E8A-4147-A177-3AD203B41FA5}">
                      <a16:colId xmlns:a16="http://schemas.microsoft.com/office/drawing/2014/main" val="1011490495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val="419748912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2641454314"/>
                    </a:ext>
                  </a:extLst>
                </a:gridCol>
                <a:gridCol w="1198606">
                  <a:extLst>
                    <a:ext uri="{9D8B030D-6E8A-4147-A177-3AD203B41FA5}">
                      <a16:colId xmlns:a16="http://schemas.microsoft.com/office/drawing/2014/main" val="1707878764"/>
                    </a:ext>
                  </a:extLst>
                </a:gridCol>
                <a:gridCol w="1210960">
                  <a:extLst>
                    <a:ext uri="{9D8B030D-6E8A-4147-A177-3AD203B41FA5}">
                      <a16:colId xmlns:a16="http://schemas.microsoft.com/office/drawing/2014/main" val="329921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R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Without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With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91268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32,663,756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30,471,313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313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4,506.22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4,322.06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6929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5,715.22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5,520.08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1895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R-Squared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166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MAPE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57.17%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55.58%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91676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7,340,317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6,531,224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11.01%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8568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1,919.66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1,785.93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6.96%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6610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2,709.30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2,555.63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5.67%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819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R-Squared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0.8685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0.8830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1.67%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2263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MAPE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24.34%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21.80%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10.43%</a:t>
                      </a:r>
                      <a:endParaRPr lang="en-T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7070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5FC57DF-D89B-F40D-E412-3517AAAD8F9A}"/>
              </a:ext>
            </a:extLst>
          </p:cNvPr>
          <p:cNvSpPr txBox="1"/>
          <p:nvPr/>
        </p:nvSpPr>
        <p:spPr>
          <a:xfrm>
            <a:off x="346849" y="5627895"/>
            <a:ext cx="11527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50" dirty="0">
                <a:solidFill>
                  <a:schemeClr val="tx1">
                    <a:alpha val="60000"/>
                  </a:schemeClr>
                </a:solidFill>
              </a:rPr>
              <a:t>Adding the condition category variable significantly improved the performance of the Decision Tree and Random Forest models. Linear Regression also saw improvements, though less pronounced. The K-Means model did not benefit notably from the additional feature. This suggests that the condition category variable provides meaningful information that enhances the prediction accuracy of the regression models.</a:t>
            </a:r>
            <a:endParaRPr lang="en-TR" sz="1600" spc="5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124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Model Evaluation</a:t>
            </a:r>
            <a:br>
              <a:rPr lang="en-TR" dirty="0"/>
            </a:br>
            <a:r>
              <a:rPr lang="en-TR" sz="22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13" y="1328351"/>
            <a:ext cx="11236413" cy="1748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solidFill>
                  <a:srgbClr val="FF0000">
                    <a:alpha val="60000"/>
                  </a:srgbClr>
                </a:solidFill>
              </a:rPr>
              <a:t>Best </a:t>
            </a:r>
            <a:r>
              <a:rPr lang="tr-TR" dirty="0" err="1">
                <a:solidFill>
                  <a:srgbClr val="FF0000">
                    <a:alpha val="60000"/>
                  </a:srgbClr>
                </a:solidFill>
              </a:rPr>
              <a:t>Performers</a:t>
            </a:r>
            <a:r>
              <a:rPr lang="tr-TR" dirty="0">
                <a:solidFill>
                  <a:srgbClr val="FF0000">
                    <a:alpha val="60000"/>
                  </a:srgbClr>
                </a:solidFill>
              </a:rPr>
              <a:t>: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 </a:t>
            </a:r>
            <a:r>
              <a:rPr lang="tr-TR" dirty="0" err="1"/>
              <a:t>perform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best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very</a:t>
            </a:r>
            <a:r>
              <a:rPr lang="tr-TR" dirty="0"/>
              <a:t> </a:t>
            </a:r>
            <a:r>
              <a:rPr lang="tr-TR" dirty="0" err="1"/>
              <a:t>similar</a:t>
            </a:r>
            <a:r>
              <a:rPr lang="tr-TR" dirty="0"/>
              <a:t> </a:t>
            </a:r>
            <a:r>
              <a:rPr lang="tr-TR" dirty="0" err="1"/>
              <a:t>metrics</a:t>
            </a:r>
            <a:r>
              <a:rPr lang="tr-TR" dirty="0"/>
              <a:t>.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high</a:t>
            </a:r>
            <a:r>
              <a:rPr lang="tr-TR" dirty="0"/>
              <a:t> R-</a:t>
            </a:r>
            <a:r>
              <a:rPr lang="tr-TR" dirty="0" err="1"/>
              <a:t>Square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, </a:t>
            </a:r>
            <a:r>
              <a:rPr lang="tr-TR" dirty="0" err="1"/>
              <a:t>indicating</a:t>
            </a:r>
            <a:r>
              <a:rPr lang="tr-TR" dirty="0"/>
              <a:t> </a:t>
            </a:r>
            <a:r>
              <a:rPr lang="tr-TR" dirty="0" err="1"/>
              <a:t>good</a:t>
            </a:r>
            <a:r>
              <a:rPr lang="tr-TR" dirty="0"/>
              <a:t> </a:t>
            </a:r>
            <a:r>
              <a:rPr lang="tr-TR" dirty="0" err="1"/>
              <a:t>explanatory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metrics</a:t>
            </a:r>
            <a:r>
              <a:rPr lang="tr-TR" dirty="0"/>
              <a:t> (MSE, MAE, RMSE, MAPE).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F6260-B3DA-F097-BCBC-7BCF876FBA62}"/>
              </a:ext>
            </a:extLst>
          </p:cNvPr>
          <p:cNvSpPr txBox="1"/>
          <p:nvPr/>
        </p:nvSpPr>
        <p:spPr>
          <a:xfrm>
            <a:off x="700213" y="3234105"/>
            <a:ext cx="60712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spc="50" dirty="0" err="1">
                <a:solidFill>
                  <a:srgbClr val="FF0000">
                    <a:alpha val="60000"/>
                  </a:srgbClr>
                </a:solidFill>
              </a:rPr>
              <a:t>Moderate</a:t>
            </a:r>
            <a:r>
              <a:rPr lang="tr-TR" sz="2000" spc="50" dirty="0">
                <a:solidFill>
                  <a:srgbClr val="FF0000">
                    <a:alpha val="60000"/>
                  </a:srgbClr>
                </a:solidFill>
              </a:rPr>
              <a:t> </a:t>
            </a:r>
            <a:r>
              <a:rPr lang="tr-TR" sz="2000" spc="50" dirty="0" err="1">
                <a:solidFill>
                  <a:srgbClr val="FF0000">
                    <a:alpha val="60000"/>
                  </a:srgbClr>
                </a:solidFill>
              </a:rPr>
              <a:t>Performer</a:t>
            </a:r>
            <a:r>
              <a:rPr lang="tr-TR" sz="2000" spc="50" dirty="0">
                <a:solidFill>
                  <a:srgbClr val="FF0000">
                    <a:alpha val="60000"/>
                  </a:srgbClr>
                </a:solidFill>
              </a:rPr>
              <a:t>: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The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Linear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Regression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model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performs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moderately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with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a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lower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R-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Square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value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and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higher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error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metrics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compared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to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the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Decision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Tree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and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Random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Forest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models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endParaRPr lang="tr-TR" sz="2000" spc="5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tr-TR" sz="2000" spc="50" dirty="0" err="1">
                <a:solidFill>
                  <a:srgbClr val="FF0000">
                    <a:alpha val="60000"/>
                  </a:srgbClr>
                </a:solidFill>
              </a:rPr>
              <a:t>Poor</a:t>
            </a:r>
            <a:r>
              <a:rPr lang="tr-TR" sz="2000" spc="50" dirty="0">
                <a:solidFill>
                  <a:srgbClr val="FF0000">
                    <a:alpha val="60000"/>
                  </a:srgbClr>
                </a:solidFill>
              </a:rPr>
              <a:t> </a:t>
            </a:r>
            <a:r>
              <a:rPr lang="tr-TR" sz="2000" spc="50" dirty="0" err="1">
                <a:solidFill>
                  <a:srgbClr val="FF0000">
                    <a:alpha val="60000"/>
                  </a:srgbClr>
                </a:solidFill>
              </a:rPr>
              <a:t>Performer</a:t>
            </a:r>
            <a:r>
              <a:rPr lang="tr-TR" sz="2000" spc="50" dirty="0">
                <a:solidFill>
                  <a:srgbClr val="FF0000">
                    <a:alpha val="60000"/>
                  </a:srgbClr>
                </a:solidFill>
              </a:rPr>
              <a:t>: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The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K-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Means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model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performs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poorly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for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this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regression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task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with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high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error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metrics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and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a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very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low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R-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Square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tr-TR" sz="2000" spc="50" dirty="0" err="1">
                <a:solidFill>
                  <a:schemeClr val="tx1">
                    <a:alpha val="60000"/>
                  </a:schemeClr>
                </a:solidFill>
              </a:rPr>
              <a:t>value</a:t>
            </a:r>
            <a:r>
              <a:rPr lang="tr-TR" sz="2000" spc="5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endParaRPr lang="en-TR" dirty="0"/>
          </a:p>
        </p:txBody>
      </p:sp>
      <p:pic>
        <p:nvPicPr>
          <p:cNvPr id="8" name="Picture 7" descr="A graph of different values&#10;&#10;Description automatically generated">
            <a:extLst>
              <a:ext uri="{FF2B5EF4-FFF2-40B4-BE49-F238E27FC236}">
                <a16:creationId xmlns:a16="http://schemas.microsoft.com/office/drawing/2014/main" id="{6EE726E5-FC11-0653-81E6-60A826E0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009" y="2895759"/>
            <a:ext cx="5349617" cy="38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4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72" name="Straight Connector 14371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73" name="Group 14372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4354" name="Group 14353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437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376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4377" name="Rectangle 14376">
            <a:extLst>
              <a:ext uri="{FF2B5EF4-FFF2-40B4-BE49-F238E27FC236}">
                <a16:creationId xmlns:a16="http://schemas.microsoft.com/office/drawing/2014/main" id="{1BE26557-9015-412F-95AB-9065283DE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228" y="1508125"/>
            <a:ext cx="3883022" cy="185265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 dirty="0"/>
              <a:t>Thank You</a:t>
            </a:r>
          </a:p>
        </p:txBody>
      </p:sp>
      <p:pic>
        <p:nvPicPr>
          <p:cNvPr id="8" name="Picture 7" descr="A graph of different values&#10;&#10;Description automatically generated">
            <a:extLst>
              <a:ext uri="{FF2B5EF4-FFF2-40B4-BE49-F238E27FC236}">
                <a16:creationId xmlns:a16="http://schemas.microsoft.com/office/drawing/2014/main" id="{6EE726E5-FC11-0653-81E6-60A826E02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5" r="2366" b="-2"/>
          <a:stretch/>
        </p:blipFill>
        <p:spPr>
          <a:xfrm>
            <a:off x="539999" y="540033"/>
            <a:ext cx="3201107" cy="2754000"/>
          </a:xfrm>
          <a:prstGeom prst="rect">
            <a:avLst/>
          </a:prstGeom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E28F072B-012C-D102-66BD-CB9EC05B8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r="6065" b="4"/>
          <a:stretch/>
        </p:blipFill>
        <p:spPr bwMode="auto">
          <a:xfrm>
            <a:off x="4003200" y="540033"/>
            <a:ext cx="3207416" cy="2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78" name="Group 14377">
            <a:extLst>
              <a:ext uri="{FF2B5EF4-FFF2-40B4-BE49-F238E27FC236}">
                <a16:creationId xmlns:a16="http://schemas.microsoft.com/office/drawing/2014/main" id="{A0ECD8D1-C836-450A-B8DB-26C5FE10A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86924" y="265081"/>
            <a:ext cx="1069728" cy="1002885"/>
            <a:chOff x="10786924" y="265081"/>
            <a:chExt cx="1069728" cy="1002885"/>
          </a:xfrm>
        </p:grpSpPr>
        <p:sp>
          <p:nvSpPr>
            <p:cNvPr id="14362" name="Oval 14361">
              <a:extLst>
                <a:ext uri="{FF2B5EF4-FFF2-40B4-BE49-F238E27FC236}">
                  <a16:creationId xmlns:a16="http://schemas.microsoft.com/office/drawing/2014/main" id="{73FFF4DB-8680-4048-BCEB-C2D16EBC7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0826785" y="265081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363" name="Group 14362">
              <a:extLst>
                <a:ext uri="{FF2B5EF4-FFF2-40B4-BE49-F238E27FC236}">
                  <a16:creationId xmlns:a16="http://schemas.microsoft.com/office/drawing/2014/main" id="{3D845DE3-C839-4D21-8E26-01C8CCAAA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11001196" y="412511"/>
              <a:ext cx="641183" cy="1069728"/>
              <a:chOff x="6484112" y="2967038"/>
              <a:chExt cx="641183" cy="1069728"/>
            </a:xfrm>
          </p:grpSpPr>
          <p:grpSp>
            <p:nvGrpSpPr>
              <p:cNvPr id="14364" name="Group 14363">
                <a:extLst>
                  <a:ext uri="{FF2B5EF4-FFF2-40B4-BE49-F238E27FC236}">
                    <a16:creationId xmlns:a16="http://schemas.microsoft.com/office/drawing/2014/main" id="{671B6686-3FCB-4A6F-8A5B-A35406B07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369" name="Freeform 68">
                  <a:extLst>
                    <a:ext uri="{FF2B5EF4-FFF2-40B4-BE49-F238E27FC236}">
                      <a16:creationId xmlns:a16="http://schemas.microsoft.com/office/drawing/2014/main" id="{52BBA70F-6C7B-4FA6-94C7-1578424947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70" name="Freeform 69">
                  <a:extLst>
                    <a:ext uri="{FF2B5EF4-FFF2-40B4-BE49-F238E27FC236}">
                      <a16:creationId xmlns:a16="http://schemas.microsoft.com/office/drawing/2014/main" id="{ECB8C9EE-D2F4-4E94-855C-52DD947092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71" name="Line 70">
                  <a:extLst>
                    <a:ext uri="{FF2B5EF4-FFF2-40B4-BE49-F238E27FC236}">
                      <a16:creationId xmlns:a16="http://schemas.microsoft.com/office/drawing/2014/main" id="{871F2C8E-831A-449A-BC32-53AD839100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365" name="Group 14364">
                <a:extLst>
                  <a:ext uri="{FF2B5EF4-FFF2-40B4-BE49-F238E27FC236}">
                    <a16:creationId xmlns:a16="http://schemas.microsoft.com/office/drawing/2014/main" id="{AA285A43-01F4-42F7-90E1-7BAB7DC91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4366" name="Freeform 68">
                  <a:extLst>
                    <a:ext uri="{FF2B5EF4-FFF2-40B4-BE49-F238E27FC236}">
                      <a16:creationId xmlns:a16="http://schemas.microsoft.com/office/drawing/2014/main" id="{CB38D022-72CA-447E-886C-7E4A28D757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67" name="Freeform 69">
                  <a:extLst>
                    <a:ext uri="{FF2B5EF4-FFF2-40B4-BE49-F238E27FC236}">
                      <a16:creationId xmlns:a16="http://schemas.microsoft.com/office/drawing/2014/main" id="{E6F18F5E-236E-4B1E-8AB3-D4E0B7A8ED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68" name="Line 70">
                  <a:extLst>
                    <a:ext uri="{FF2B5EF4-FFF2-40B4-BE49-F238E27FC236}">
                      <a16:creationId xmlns:a16="http://schemas.microsoft.com/office/drawing/2014/main" id="{A6431C2D-BAD9-43F7-A8BC-2563EE7D96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4342" name="Picture 6">
            <a:extLst>
              <a:ext uri="{FF2B5EF4-FFF2-40B4-BE49-F238E27FC236}">
                <a16:creationId xmlns:a16="http://schemas.microsoft.com/office/drawing/2014/main" id="{B1C739EE-F761-9169-4F0B-22A15B9D2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1" r="6027" b="4"/>
          <a:stretch/>
        </p:blipFill>
        <p:spPr bwMode="auto">
          <a:xfrm>
            <a:off x="540000" y="3564000"/>
            <a:ext cx="3201108" cy="2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CCB1CBF7-E098-BDC8-1A3E-9187489E5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r="2322" b="4"/>
          <a:stretch/>
        </p:blipFill>
        <p:spPr bwMode="auto">
          <a:xfrm>
            <a:off x="4009507" y="3564000"/>
            <a:ext cx="3201103" cy="2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6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Explanatory Data Analysis </a:t>
            </a:r>
            <a:br>
              <a:rPr lang="en-TR" dirty="0"/>
            </a:br>
            <a:r>
              <a:rPr lang="en-TR" sz="2200" dirty="0"/>
              <a:t>Data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297042"/>
            <a:ext cx="10213200" cy="690985"/>
          </a:xfrm>
        </p:spPr>
        <p:txBody>
          <a:bodyPr>
            <a:normAutofit/>
          </a:bodyPr>
          <a:lstStyle/>
          <a:p>
            <a:r>
              <a:rPr lang="en-TR" dirty="0"/>
              <a:t>Red marked features are mostly used for predictions.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1E12FE-BAAE-46C5-5FC8-D7CFCDCEC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31843"/>
              </p:ext>
            </p:extLst>
          </p:nvPr>
        </p:nvGraphicFramePr>
        <p:xfrm>
          <a:off x="840828" y="1849822"/>
          <a:ext cx="10752081" cy="4735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573">
                  <a:extLst>
                    <a:ext uri="{9D8B030D-6E8A-4147-A177-3AD203B41FA5}">
                      <a16:colId xmlns:a16="http://schemas.microsoft.com/office/drawing/2014/main" val="1922701356"/>
                    </a:ext>
                  </a:extLst>
                </a:gridCol>
                <a:gridCol w="8946508">
                  <a:extLst>
                    <a:ext uri="{9D8B030D-6E8A-4147-A177-3AD203B41FA5}">
                      <a16:colId xmlns:a16="http://schemas.microsoft.com/office/drawing/2014/main" val="2860478990"/>
                    </a:ext>
                  </a:extLst>
                </a:gridCol>
              </a:tblGrid>
              <a:tr h="252927">
                <a:tc>
                  <a:txBody>
                    <a:bodyPr/>
                    <a:lstStyle/>
                    <a:p>
                      <a:r>
                        <a:rPr lang="en-TR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22396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Y</a:t>
                      </a: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manufacturing year of the vehicle.</a:t>
                      </a:r>
                      <a:endParaRPr lang="en-T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10263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brand or manufacturer of the vehicle.</a:t>
                      </a:r>
                      <a:endParaRPr lang="en-T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906961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specific model of the vehicle.</a:t>
                      </a:r>
                      <a:endParaRPr lang="en-T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9582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r>
                        <a:rPr lang="en-TR" sz="1200" dirty="0"/>
                        <a:t>rim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Additional designation for the vehicle model.</a:t>
                      </a:r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512531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  <a:r>
                        <a:rPr lang="en-TR" sz="1200" dirty="0"/>
                        <a:t>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body type of the vehicle (e.g., SUV, Sedan).</a:t>
                      </a:r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858008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r>
                        <a:rPr lang="en-TR" sz="1200" dirty="0"/>
                        <a:t>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type of transmission in the vehicle (e.g., automatic).</a:t>
                      </a:r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35668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  <a:r>
                        <a:rPr lang="en-TR" sz="12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Vehicle Identification Number, a unique code for each vehicle</a:t>
                      </a:r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7460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  <a:r>
                        <a:rPr lang="en-TR" sz="1200" dirty="0"/>
                        <a:t>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state where the vehicle is registered</a:t>
                      </a:r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018491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Condition of the vehicle, possibly rated on a scale.</a:t>
                      </a:r>
                      <a:endParaRPr lang="en-T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707596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/>
                        <a:t>O</a:t>
                      </a:r>
                      <a:r>
                        <a:rPr lang="en-TR" sz="1200" dirty="0"/>
                        <a:t>dometer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mileage or distance traveled by the vehicle.</a:t>
                      </a:r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565708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  <a:r>
                        <a:rPr lang="en-TR" sz="1200" dirty="0"/>
                        <a:t>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Exterior color of the vehicle.</a:t>
                      </a:r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4690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  <a:r>
                        <a:rPr lang="en-TR" sz="1200" dirty="0"/>
                        <a:t>nterior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Interior color of the vehicle.</a:t>
                      </a:r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58569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  <a:r>
                        <a:rPr lang="en-TR" sz="1200" dirty="0"/>
                        <a:t>eller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entity selling the vehicle</a:t>
                      </a:r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332150"/>
                  </a:ext>
                </a:extLst>
              </a:tr>
              <a:tr h="34649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Manheim Market Report, possibly indicating the estimated market value of the vehicle.</a:t>
                      </a:r>
                      <a:endParaRPr lang="en-T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29710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en-TR" sz="1200" dirty="0">
                          <a:solidFill>
                            <a:srgbClr val="FF0000"/>
                          </a:solidFill>
                        </a:rPr>
                        <a:t>elling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price at which the vehicle was sold.</a:t>
                      </a:r>
                      <a:endParaRPr lang="en-T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165358"/>
                  </a:ext>
                </a:extLst>
              </a:tr>
              <a:tr h="252927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  <a:r>
                        <a:rPr lang="en-TR" sz="1200" dirty="0"/>
                        <a:t>ale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date and time when the vehicle was sold.</a:t>
                      </a:r>
                      <a:endParaRPr lang="en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17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4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Explanatory Data Analysis </a:t>
            </a:r>
            <a:br>
              <a:rPr lang="en-TR" dirty="0"/>
            </a:br>
            <a:r>
              <a:rPr lang="en-TR" sz="2200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TR" dirty="0"/>
              <a:t>Current car prices data set has 558837 rows and 16 features. We will be remoing some of the data from the dataset due to below reasons</a:t>
            </a:r>
          </a:p>
          <a:p>
            <a:pPr lvl="2"/>
            <a:r>
              <a:rPr lang="en-US" dirty="0"/>
              <a:t>Data set: Shape: (558837, 16)</a:t>
            </a:r>
          </a:p>
          <a:p>
            <a:pPr lvl="2"/>
            <a:r>
              <a:rPr lang="en-US" dirty="0"/>
              <a:t>After Cleaning NA Values: (472325, 16) </a:t>
            </a:r>
            <a:r>
              <a:rPr lang="en-US" dirty="0">
                <a:sym typeface="Wingdings" pitchFamily="2" charset="2"/>
              </a:rPr>
              <a:t> 86512 rows</a:t>
            </a:r>
            <a:endParaRPr lang="en-US" dirty="0"/>
          </a:p>
          <a:p>
            <a:pPr lvl="2"/>
            <a:r>
              <a:rPr lang="en-US" dirty="0"/>
              <a:t>After removing early 2000 models: (465953, 16) </a:t>
            </a:r>
            <a:r>
              <a:rPr lang="en-US" dirty="0">
                <a:sym typeface="Wingdings" pitchFamily="2" charset="2"/>
              </a:rPr>
              <a:t> 6352 rows</a:t>
            </a:r>
            <a:endParaRPr lang="en-US" dirty="0"/>
          </a:p>
          <a:p>
            <a:pPr lvl="2"/>
            <a:r>
              <a:rPr lang="en-US" dirty="0"/>
              <a:t>After removing very less sold models: (465659, 16) </a:t>
            </a:r>
            <a:r>
              <a:rPr lang="en-US" dirty="0">
                <a:sym typeface="Wingdings" pitchFamily="2" charset="2"/>
              </a:rPr>
              <a:t> 294 rows</a:t>
            </a:r>
            <a:endParaRPr lang="en-US" dirty="0"/>
          </a:p>
          <a:p>
            <a:pPr lvl="2"/>
            <a:r>
              <a:rPr lang="en-US" dirty="0"/>
              <a:t>After removing less than 100 sold cars: (455713, 16) </a:t>
            </a:r>
            <a:r>
              <a:rPr lang="en-US" dirty="0">
                <a:sym typeface="Wingdings" pitchFamily="2" charset="2"/>
              </a:rPr>
              <a:t> 9946 rows</a:t>
            </a:r>
            <a:endParaRPr lang="en-US" dirty="0"/>
          </a:p>
          <a:p>
            <a:pPr lvl="2"/>
            <a:r>
              <a:rPr lang="en-US" dirty="0"/>
              <a:t>After removing 1 USD car sale prices(442520, 16) </a:t>
            </a:r>
            <a:r>
              <a:rPr lang="en-US" dirty="0">
                <a:sym typeface="Wingdings" pitchFamily="2" charset="2"/>
              </a:rPr>
              <a:t> 13193 rows</a:t>
            </a:r>
            <a:endParaRPr lang="en-US" dirty="0"/>
          </a:p>
          <a:p>
            <a:pPr lvl="1"/>
            <a:r>
              <a:rPr lang="en-US" dirty="0"/>
              <a:t>Total 116317 rows removed to have a clean data to make a better prediction and insights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59859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85502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Explanatory Data Analysis</a:t>
            </a:r>
            <a:br>
              <a:rPr lang="en-TR" dirty="0"/>
            </a:br>
            <a:r>
              <a:rPr lang="en-TR" sz="2200" dirty="0"/>
              <a:t>Data Cleaning </a:t>
            </a:r>
          </a:p>
        </p:txBody>
      </p:sp>
      <p:pic>
        <p:nvPicPr>
          <p:cNvPr id="12" name="Content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DD5BB1F5-4F6A-14CB-4610-1A0F1676D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399" y="1297199"/>
            <a:ext cx="5687211" cy="2641903"/>
          </a:xfr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03777B00-0A85-65DC-095F-3615048B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99" y="4033692"/>
            <a:ext cx="5662827" cy="2667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9E2465-8893-9485-AB9F-314604360A70}"/>
              </a:ext>
            </a:extLst>
          </p:cNvPr>
          <p:cNvSpPr txBox="1"/>
          <p:nvPr/>
        </p:nvSpPr>
        <p:spPr>
          <a:xfrm>
            <a:off x="6842233" y="1621787"/>
            <a:ext cx="5332607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700" spc="50" dirty="0">
                <a:solidFill>
                  <a:schemeClr val="tx1">
                    <a:alpha val="60000"/>
                  </a:schemeClr>
                </a:solidFill>
              </a:rPr>
              <a:t>After cleaning data set statsitical changes can be seen.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1700" spc="50" dirty="0">
                <a:solidFill>
                  <a:schemeClr val="tx1">
                    <a:alpha val="60000"/>
                  </a:schemeClr>
                </a:solidFill>
              </a:rPr>
              <a:t>Year feature adjusted between 2000-2015.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1700" spc="50" dirty="0">
                <a:solidFill>
                  <a:schemeClr val="tx1">
                    <a:alpha val="60000"/>
                  </a:schemeClr>
                </a:solidFill>
              </a:rPr>
              <a:t>Condition and Odometer did not changed and din’t used for any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1700" spc="50" dirty="0">
                <a:solidFill>
                  <a:schemeClr val="tx1">
                    <a:alpha val="60000"/>
                  </a:schemeClr>
                </a:solidFill>
              </a:rPr>
              <a:t>MMR didn’t change since this is the market price and used to calculate to understand selling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1700" spc="50" dirty="0">
                <a:solidFill>
                  <a:schemeClr val="tx1">
                    <a:alpha val="60000"/>
                  </a:schemeClr>
                </a:solidFill>
              </a:rPr>
              <a:t>There were 13193 rows removed less than 100 USD car sales hence seems unrealistic to be sold with that price 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77899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Explanatory Data Analysis </a:t>
            </a:r>
            <a:br>
              <a:rPr lang="en-TR" dirty="0"/>
            </a:br>
            <a:r>
              <a:rPr lang="en-TR" sz="2200" dirty="0"/>
              <a:t>Data Cleaning – Year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1235951"/>
          </a:xfrm>
        </p:spPr>
        <p:txBody>
          <a:bodyPr>
            <a:normAutofit/>
          </a:bodyPr>
          <a:lstStyle/>
          <a:p>
            <a:r>
              <a:rPr lang="en-TR" dirty="0"/>
              <a:t>Since there were very small set of data earlier than year 2000, for the better precition those rows are removed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804259-4D52-EA57-551E-54C94B34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5" y="3286896"/>
            <a:ext cx="5206314" cy="326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aph of a growing graph&#10;&#10;Description automatically generated with medium confidence">
            <a:extLst>
              <a:ext uri="{FF2B5EF4-FFF2-40B4-BE49-F238E27FC236}">
                <a16:creationId xmlns:a16="http://schemas.microsoft.com/office/drawing/2014/main" id="{34452382-C3D6-3518-BA70-4DFA3889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042" y="3286896"/>
            <a:ext cx="5432284" cy="32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95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Explanatory Data Analysis </a:t>
            </a:r>
            <a:br>
              <a:rPr lang="en-TR" dirty="0"/>
            </a:br>
            <a:r>
              <a:rPr lang="en-TR" sz="2200" dirty="0"/>
              <a:t>Data Cleaning – Make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1235951"/>
          </a:xfrm>
        </p:spPr>
        <p:txBody>
          <a:bodyPr>
            <a:normAutofit fontScale="85000" lnSpcReduction="10000"/>
          </a:bodyPr>
          <a:lstStyle/>
          <a:p>
            <a:r>
              <a:rPr lang="en-TR" dirty="0"/>
              <a:t>Very less sale data of the cars are removed. Especially supersport cars having outlier from the number of sales and saleprice perspective. M</a:t>
            </a:r>
            <a:r>
              <a:rPr lang="en-US" dirty="0"/>
              <a:t>a</a:t>
            </a:r>
            <a:r>
              <a:rPr lang="en-TR" dirty="0"/>
              <a:t>kes rows removed like: </a:t>
            </a:r>
            <a:r>
              <a:rPr lang="en-US" dirty="0"/>
              <a:t>Lotus, Daewoo, Lamborghini, Plymouth, </a:t>
            </a:r>
            <a:r>
              <a:rPr lang="en-US" dirty="0" err="1"/>
              <a:t>Fisker</a:t>
            </a:r>
            <a:r>
              <a:rPr lang="en-US" dirty="0"/>
              <a:t>, Rolls-Royce, Ferrari, Aston Martin, Bentley, Maserati</a:t>
            </a:r>
            <a:endParaRPr lang="en-TR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DFE9814-D949-623C-3CFE-AF3E2E366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09" y="3278671"/>
            <a:ext cx="4695568" cy="32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9136C8-9DB7-C901-9953-2926D2B6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53" y="3292387"/>
            <a:ext cx="4669830" cy="32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61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 dirty="0"/>
              <a:t>Explanatory Data Analysis </a:t>
            </a:r>
            <a:br>
              <a:rPr lang="en-TR" dirty="0"/>
            </a:br>
            <a:r>
              <a:rPr lang="en-TR" sz="2200" dirty="0"/>
              <a:t>Data Cleaning – Model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1235951"/>
          </a:xfrm>
        </p:spPr>
        <p:txBody>
          <a:bodyPr>
            <a:normAutofit/>
          </a:bodyPr>
          <a:lstStyle/>
          <a:p>
            <a:r>
              <a:rPr lang="tr-TR" dirty="0" err="1"/>
              <a:t>Most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very</a:t>
            </a:r>
            <a:r>
              <a:rPr lang="tr-TR" dirty="0"/>
              <a:t> </a:t>
            </a:r>
            <a:r>
              <a:rPr lang="tr-TR" dirty="0" err="1"/>
              <a:t>less</a:t>
            </a:r>
            <a:r>
              <a:rPr lang="tr-TR" dirty="0"/>
              <a:t> model </a:t>
            </a:r>
            <a:r>
              <a:rPr lang="tr-TR" dirty="0" err="1"/>
              <a:t>records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removed</a:t>
            </a:r>
            <a:endParaRPr lang="en-T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65A103-28E2-809D-F6C3-3AF4C5095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28" y="3372609"/>
            <a:ext cx="4507213" cy="321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olorful pie chart with numbers and a black circle&#10;&#10;Description automatically generated">
            <a:extLst>
              <a:ext uri="{FF2B5EF4-FFF2-40B4-BE49-F238E27FC236}">
                <a16:creationId xmlns:a16="http://schemas.microsoft.com/office/drawing/2014/main" id="{F5A2F6AF-9C8D-2660-A2C2-BB541322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36" y="3429000"/>
            <a:ext cx="4507214" cy="31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8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90ED-1EF6-6C5F-CF88-F8E7EDF1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480095"/>
            <a:ext cx="10213200" cy="690984"/>
          </a:xfrm>
        </p:spPr>
        <p:txBody>
          <a:bodyPr>
            <a:normAutofit fontScale="90000"/>
          </a:bodyPr>
          <a:lstStyle/>
          <a:p>
            <a:r>
              <a:rPr lang="en-TR"/>
              <a:t>Explanatory Data Analysis </a:t>
            </a:r>
            <a:br>
              <a:rPr lang="en-TR"/>
            </a:br>
            <a:r>
              <a:rPr lang="en-TR" sz="2200"/>
              <a:t>Data Cleaning – Feature Explore</a:t>
            </a:r>
            <a:endParaRPr lang="en-TR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20208-079E-C2AC-3E6A-178389FB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337959"/>
            <a:ext cx="10947228" cy="604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TR" dirty="0"/>
              <a:t>Top 5 selling car models are Nissan Altima, Ford Fusion, Ford F-150, Fors Escape, and Toyoa Camry</a:t>
            </a:r>
          </a:p>
        </p:txBody>
      </p:sp>
      <p:pic>
        <p:nvPicPr>
          <p:cNvPr id="10" name="Picture 9" descr="A graph of sales&#10;&#10;Description automatically generated">
            <a:extLst>
              <a:ext uri="{FF2B5EF4-FFF2-40B4-BE49-F238E27FC236}">
                <a16:creationId xmlns:a16="http://schemas.microsoft.com/office/drawing/2014/main" id="{AAF3E762-6483-9E2B-EDF9-0A0B792C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49" y="2109177"/>
            <a:ext cx="8328455" cy="459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968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1596</Words>
  <Application>Microsoft Macintosh PowerPoint</Application>
  <PresentationFormat>Widescreen</PresentationFormat>
  <Paragraphs>293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Avenir Next LT Pro</vt:lpstr>
      <vt:lpstr>Goudy Old Style</vt:lpstr>
      <vt:lpstr>Wingdings</vt:lpstr>
      <vt:lpstr>FrostyVTI</vt:lpstr>
      <vt:lpstr>Data Mining Final Project  Car Sales</vt:lpstr>
      <vt:lpstr>Outline</vt:lpstr>
      <vt:lpstr>Explanatory Data Analysis  Data Information</vt:lpstr>
      <vt:lpstr>Explanatory Data Analysis  Data Cleaning</vt:lpstr>
      <vt:lpstr>Explanatory Data Analysis Data Cleaning </vt:lpstr>
      <vt:lpstr>Explanatory Data Analysis  Data Cleaning – Year Feature</vt:lpstr>
      <vt:lpstr>Explanatory Data Analysis  Data Cleaning – Make Feature</vt:lpstr>
      <vt:lpstr>Explanatory Data Analysis  Data Cleaning – Model Feature</vt:lpstr>
      <vt:lpstr>Explanatory Data Analysis  Data Cleaning – Feature Explore</vt:lpstr>
      <vt:lpstr>Explanatory Data Analysis  Data Cleaning – Feature Explore</vt:lpstr>
      <vt:lpstr>Explanatory Data Analysis  Data Cleaning – Feature Explore</vt:lpstr>
      <vt:lpstr>Explanatory Data Analysis  Data Cleaning – Feature Explore</vt:lpstr>
      <vt:lpstr>Explanatory Data Analysis  Data Cleaning – Feature Explore</vt:lpstr>
      <vt:lpstr>Explanatory Data Analysis  Data Cleaning – Feature Explore</vt:lpstr>
      <vt:lpstr>Explanatory Data Analysis  Data Cleaning – Feature Explore</vt:lpstr>
      <vt:lpstr>Explanatory Data Analysis  Data Cleaning – Feature Explore</vt:lpstr>
      <vt:lpstr>Explanatory Data Analysis  Data Cleaning – Feature Explore</vt:lpstr>
      <vt:lpstr>Model Evaluation Data Processing</vt:lpstr>
      <vt:lpstr>Model Evaluation Model Training and Evaluation – Decision Tree</vt:lpstr>
      <vt:lpstr>Model Evaluation Model Training and Evaluation – K-Means</vt:lpstr>
      <vt:lpstr>Model Evaluation Model Training and Evaluation – Linear Regression</vt:lpstr>
      <vt:lpstr>Model Evaluation Model Training and Evaluation – Ensemble Method</vt:lpstr>
      <vt:lpstr>Model Evaluation Model Training and Evaluation – Cross Validation</vt:lpstr>
      <vt:lpstr>Model Evaluation Model Training and Evaluation – Compare Results</vt:lpstr>
      <vt:lpstr>Model Evaluation Model Training and Evaluation – Compare Results</vt:lpstr>
      <vt:lpstr>Model Evaluation Feature Engineering– Compare Results (Condition Feature Addition)</vt:lpstr>
      <vt:lpstr>Model Evaluation 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Final Project  Car Sales</dc:title>
  <dc:creator>Fatih Ayaz</dc:creator>
  <cp:lastModifiedBy>Fatih Ayaz</cp:lastModifiedBy>
  <cp:revision>17</cp:revision>
  <dcterms:created xsi:type="dcterms:W3CDTF">2024-05-15T12:33:16Z</dcterms:created>
  <dcterms:modified xsi:type="dcterms:W3CDTF">2024-06-08T04:43:01Z</dcterms:modified>
</cp:coreProperties>
</file>